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0" r:id="rId4"/>
    <p:sldId id="261" r:id="rId5"/>
    <p:sldId id="265" r:id="rId6"/>
    <p:sldId id="262" r:id="rId7"/>
    <p:sldId id="266" r:id="rId8"/>
    <p:sldId id="263" r:id="rId9"/>
    <p:sldId id="267" r:id="rId10"/>
    <p:sldId id="264" r:id="rId11"/>
    <p:sldId id="268" r:id="rId12"/>
    <p:sldId id="258" r:id="rId13"/>
    <p:sldId id="269" r:id="rId14"/>
    <p:sldId id="270" r:id="rId15"/>
    <p:sldId id="271" r:id="rId16"/>
    <p:sldId id="25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6"/>
    <p:restoredTop sz="80897"/>
  </p:normalViewPr>
  <p:slideViewPr>
    <p:cSldViewPr snapToGrid="0" snapToObjects="1">
      <p:cViewPr>
        <p:scale>
          <a:sx n="107" d="100"/>
          <a:sy n="107" d="100"/>
        </p:scale>
        <p:origin x="144" y="32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281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F3E31-9781-B24F-87A9-F98653FBF465}" type="datetimeFigureOut">
              <a:rPr lang="en-US" smtClean="0"/>
              <a:t>2/15/22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F4F8C-1785-AC43-97F9-C9301BD9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this is a point? Address importance</a:t>
            </a:r>
          </a:p>
          <a:p>
            <a:r>
              <a:rPr lang="en-US" dirty="0"/>
              <a:t>Optimizing load balancing is important. “Cost &amp; Profits”</a:t>
            </a:r>
          </a:p>
          <a:p>
            <a:r>
              <a:rPr lang="en-US" dirty="0"/>
              <a:t>Numbers in thesis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11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Paxos</a:t>
            </a:r>
            <a:r>
              <a:rPr lang="en-US" dirty="0"/>
              <a:t> general </a:t>
            </a:r>
            <a:r>
              <a:rPr lang="en-US" dirty="0" err="1"/>
              <a:t>protocal</a:t>
            </a:r>
            <a:r>
              <a:rPr lang="en-US" dirty="0"/>
              <a:t> for consistency</a:t>
            </a:r>
          </a:p>
          <a:p>
            <a:endParaRPr lang="en-US" dirty="0"/>
          </a:p>
          <a:p>
            <a:r>
              <a:rPr lang="en-US" dirty="0"/>
              <a:t>1. compile program</a:t>
            </a:r>
          </a:p>
          <a:p>
            <a:r>
              <a:rPr lang="en-US" dirty="0"/>
              <a:t>2. Send compiled program’s config. That will send an RPC to the Borg Master. The </a:t>
            </a:r>
            <a:r>
              <a:rPr lang="en-US" dirty="0" err="1"/>
              <a:t>borg</a:t>
            </a:r>
            <a:r>
              <a:rPr lang="en-US" dirty="0"/>
              <a:t> master is a software that runs on each cell. There is several copy</a:t>
            </a:r>
          </a:p>
          <a:p>
            <a:r>
              <a:rPr lang="en-US" dirty="0"/>
              <a:t>In </a:t>
            </a:r>
            <a:r>
              <a:rPr lang="en-US" dirty="0" err="1"/>
              <a:t>Paxos</a:t>
            </a:r>
            <a:r>
              <a:rPr lang="en-US" dirty="0"/>
              <a:t>, and one of the copy running requests</a:t>
            </a:r>
          </a:p>
          <a:p>
            <a:r>
              <a:rPr lang="en-US" dirty="0"/>
              <a:t>3. Borg master writes into the persistent store </a:t>
            </a:r>
            <a:r>
              <a:rPr lang="en-US" dirty="0" err="1"/>
              <a:t>Paxos</a:t>
            </a:r>
            <a:r>
              <a:rPr lang="en-US" dirty="0"/>
              <a:t>, and it says got it. Just in case the client break or fail.</a:t>
            </a:r>
          </a:p>
          <a:p>
            <a:r>
              <a:rPr lang="en-US" dirty="0"/>
              <a:t>4. Sometimes later, the scheduler pick up tasks asynchronously. This thing said there are 10,000 tasks running. Are there? </a:t>
            </a:r>
          </a:p>
          <a:p>
            <a:r>
              <a:rPr lang="en-US" dirty="0"/>
              <a:t>If not, let’s fix it. It then decides where to put those tasks on the machines and write its decision back to the persistent store in case the scheduler goes away.</a:t>
            </a:r>
          </a:p>
          <a:p>
            <a:r>
              <a:rPr lang="en-US" dirty="0"/>
              <a:t>5. Later, it talks to the agent software called the </a:t>
            </a:r>
            <a:r>
              <a:rPr lang="en-US" dirty="0" err="1"/>
              <a:t>Borglet</a:t>
            </a:r>
            <a:r>
              <a:rPr lang="en-US" dirty="0"/>
              <a:t>. </a:t>
            </a:r>
          </a:p>
          <a:p>
            <a:r>
              <a:rPr lang="en-US" dirty="0"/>
              <a:t>The </a:t>
            </a:r>
            <a:r>
              <a:rPr lang="en-US" dirty="0" err="1"/>
              <a:t>bogrmaster</a:t>
            </a:r>
            <a:r>
              <a:rPr lang="en-US" dirty="0"/>
              <a:t> checks on </a:t>
            </a:r>
            <a:r>
              <a:rPr lang="en-US" dirty="0" err="1"/>
              <a:t>Paxos</a:t>
            </a:r>
            <a:r>
              <a:rPr lang="en-US" dirty="0"/>
              <a:t>. Are machines running 10,000 tasks? No, then it sent command to </a:t>
            </a:r>
            <a:r>
              <a:rPr lang="en-US" dirty="0" err="1"/>
              <a:t>Borglet</a:t>
            </a:r>
            <a:r>
              <a:rPr lang="en-US" dirty="0"/>
              <a:t> to get those tasks running.</a:t>
            </a:r>
          </a:p>
          <a:p>
            <a:endParaRPr lang="en-US" dirty="0"/>
          </a:p>
          <a:p>
            <a:r>
              <a:rPr lang="en-US" dirty="0"/>
              <a:t>The whole is designed in away that we can tolerate numbers of failure simultaneously. It creates multiple copies of user’s binary program in case one of those goes wrong.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8D2A6-B2D1-C540-AAEE-A79514A563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76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8D2A6-B2D1-C540-AAEE-A79514A563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81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8D2A6-B2D1-C540-AAEE-A79514A563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11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trace is observed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43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trace is observed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89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cademicBdlg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59" y="207095"/>
            <a:ext cx="11663082" cy="64536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</p:spPr>
        <p:txBody>
          <a:bodyPr>
            <a:normAutofit/>
          </a:bodyPr>
          <a:lstStyle>
            <a:lvl1pPr marL="0" indent="0" algn="ctr">
              <a:buNone/>
              <a:defRPr sz="28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AB4069-51A4-4FD0-B87C-061ADA58C4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50573" y="883586"/>
            <a:ext cx="2690854" cy="181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0972799" cy="464732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476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670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07098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46861"/>
            <a:ext cx="5386917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2307098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946861"/>
            <a:ext cx="5389033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2/15/22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SCwall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938" y="208038"/>
            <a:ext cx="11672125" cy="64419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2872522"/>
            <a:ext cx="9192768" cy="1143000"/>
          </a:xfrm>
        </p:spPr>
        <p:txBody>
          <a:bodyPr>
            <a:normAutofit/>
          </a:bodyPr>
          <a:lstStyle>
            <a:lvl1pPr>
              <a:defRPr sz="3400" b="1">
                <a:solidFill>
                  <a:srgbClr val="5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15" descr="TAM-LogoBox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4468" y="1424596"/>
            <a:ext cx="1303064" cy="13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2/15/22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171075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71075"/>
            <a:ext cx="6815667" cy="49550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2406317"/>
            <a:ext cx="4011084" cy="37198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6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06905"/>
            <a:ext cx="7315200" cy="36206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7983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22834"/>
            <a:ext cx="10972800" cy="4003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CE51-D15A-BB47-9138-751D578D2580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461"/>
          <p:cNvSpPr/>
          <p:nvPr userDrawn="1"/>
        </p:nvSpPr>
        <p:spPr>
          <a:xfrm>
            <a:off x="203205" y="6575107"/>
            <a:ext cx="9400417" cy="0"/>
          </a:xfrm>
          <a:prstGeom prst="line">
            <a:avLst/>
          </a:prstGeom>
          <a:ln w="12700">
            <a:solidFill>
              <a:srgbClr val="E400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>
              <a:ln w="3175" cmpd="sng">
                <a:solidFill>
                  <a:srgbClr val="000000"/>
                </a:solidFill>
              </a:ln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23" y="231831"/>
            <a:ext cx="11424356" cy="92629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383823" y="383114"/>
            <a:ext cx="120848" cy="58240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D78A9C-B20D-44AA-8CC2-E1CC4DF84C2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706067" y="6126164"/>
            <a:ext cx="2187838" cy="46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AN ANALYSIS ON IMBALANCE WORKLOAD PATTERN IN THE CLOUD CLUSTER TRACE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Zengxiaoran Kang</a:t>
            </a:r>
          </a:p>
          <a:p>
            <a:r>
              <a:rPr lang="en-US" dirty="0"/>
              <a:t>Dilma Da Silva</a:t>
            </a:r>
          </a:p>
          <a:p>
            <a:r>
              <a:rPr lang="en-US" dirty="0"/>
              <a:t>Acknowledgement of Funding Source(s) (optional)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082715" y="4009116"/>
            <a:ext cx="4026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9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DC45E4FC-E3D0-1A40-9B16-92A189EC4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54767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Sample Data Overview</a:t>
            </a:r>
          </a:p>
        </p:txBody>
      </p:sp>
      <p:pic>
        <p:nvPicPr>
          <p:cNvPr id="40" name="Content Placeholder 39" descr="Graphical user interface&#10;&#10;Description automatically generated">
            <a:extLst>
              <a:ext uri="{FF2B5EF4-FFF2-40B4-BE49-F238E27FC236}">
                <a16:creationId xmlns:a16="http://schemas.microsoft.com/office/drawing/2014/main" id="{47CE660A-2B66-614E-8E34-1FFE22D46A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197766"/>
            <a:ext cx="5741425" cy="3469108"/>
          </a:xfrm>
          <a:ln>
            <a:solidFill>
              <a:schemeClr val="tx1"/>
            </a:solidFill>
          </a:ln>
        </p:spPr>
      </p:pic>
      <p:pic>
        <p:nvPicPr>
          <p:cNvPr id="44" name="Content Placeholder 43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07107128-84B8-C44F-BA50-14F5D1ADCB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68979" y="2197765"/>
            <a:ext cx="5927021" cy="3469109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5982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>
            <a:extLst>
              <a:ext uri="{FF2B5EF4-FFF2-40B4-BE49-F238E27FC236}">
                <a16:creationId xmlns:a16="http://schemas.microsoft.com/office/drawing/2014/main" id="{AFD9F4FA-375D-D24B-9BCD-C547FFA1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69" y="0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About Sample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DCECDD-6596-BC4B-BE6C-E2E6D9D301DD}"/>
              </a:ext>
            </a:extLst>
          </p:cNvPr>
          <p:cNvSpPr txBox="1"/>
          <p:nvPr/>
        </p:nvSpPr>
        <p:spPr>
          <a:xfrm>
            <a:off x="4342597" y="5646880"/>
            <a:ext cx="29258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Figure. Total </a:t>
            </a:r>
            <a:r>
              <a:rPr lang="en-US" sz="1600" b="1" dirty="0"/>
              <a:t>usage </a:t>
            </a:r>
            <a:r>
              <a:rPr lang="en-US" sz="1600" dirty="0"/>
              <a:t>(Top) &amp; </a:t>
            </a:r>
            <a:r>
              <a:rPr lang="en-US" sz="1600" b="1" dirty="0"/>
              <a:t>request</a:t>
            </a:r>
            <a:r>
              <a:rPr lang="en-US" sz="1600" dirty="0"/>
              <a:t> (Bottom) as a fraction of 0.1% cell capacity among sample jobs by tier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A804C2-8222-7A4F-AD20-05C6EFB773C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31624" y="1340098"/>
            <a:ext cx="4937760" cy="2194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32E493-22F2-A940-8346-C6E6377CF01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31624" y="3716570"/>
            <a:ext cx="4937760" cy="2194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Content Placeholder 20" descr="Graphical user interface&#10;&#10;Description automatically generated">
            <a:extLst>
              <a:ext uri="{FF2B5EF4-FFF2-40B4-BE49-F238E27FC236}">
                <a16:creationId xmlns:a16="http://schemas.microsoft.com/office/drawing/2014/main" id="{4F68F8A7-7F00-CC4D-9DA9-F8641D09D1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929095" y="1296158"/>
            <a:ext cx="4847425" cy="435072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412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 &amp; Experiments</a:t>
            </a:r>
          </a:p>
        </p:txBody>
      </p:sp>
    </p:spTree>
    <p:extLst>
      <p:ext uri="{BB962C8B-B14F-4D97-AF65-F5344CB8AC3E}">
        <p14:creationId xmlns:p14="http://schemas.microsoft.com/office/powerpoint/2010/main" val="1714915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03A9-FAA3-7D45-828D-2488231A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Analysis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0751BF60-F5F7-BD4D-988D-FD48CBD5A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896" y="1980941"/>
            <a:ext cx="3067104" cy="1956131"/>
          </a:xfr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22E5F8B-E202-4E40-93BD-7CBC86325C39}"/>
              </a:ext>
            </a:extLst>
          </p:cNvPr>
          <p:cNvSpPr txBox="1">
            <a:spLocks/>
          </p:cNvSpPr>
          <p:nvPr/>
        </p:nvSpPr>
        <p:spPr>
          <a:xfrm>
            <a:off x="575440" y="1318376"/>
            <a:ext cx="4709054" cy="5762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K-means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A92F7C3-6CFB-4A44-BEEB-49E0D04512FC}"/>
              </a:ext>
            </a:extLst>
          </p:cNvPr>
          <p:cNvSpPr txBox="1">
            <a:spLocks/>
          </p:cNvSpPr>
          <p:nvPr/>
        </p:nvSpPr>
        <p:spPr>
          <a:xfrm>
            <a:off x="575440" y="1980941"/>
            <a:ext cx="2453456" cy="20424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Use only numeric features</a:t>
            </a:r>
          </a:p>
          <a:p>
            <a:r>
              <a:rPr lang="en-US" sz="1500" dirty="0"/>
              <a:t>Elbow found at 4 clusters</a:t>
            </a:r>
          </a:p>
          <a:p>
            <a:r>
              <a:rPr lang="en-US" sz="1500" dirty="0"/>
              <a:t>Cluster have better distribution of resources across tiers &amp; percentiles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8002FE4-7913-5F43-B24B-53EC3E9E4B0C}"/>
              </a:ext>
            </a:extLst>
          </p:cNvPr>
          <p:cNvSpPr txBox="1">
            <a:spLocks/>
          </p:cNvSpPr>
          <p:nvPr/>
        </p:nvSpPr>
        <p:spPr>
          <a:xfrm>
            <a:off x="6199396" y="1318376"/>
            <a:ext cx="4722813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K-mode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C5BF7B3-09EE-FD41-BF70-F084DE99430B}"/>
              </a:ext>
            </a:extLst>
          </p:cNvPr>
          <p:cNvSpPr txBox="1">
            <a:spLocks/>
          </p:cNvSpPr>
          <p:nvPr/>
        </p:nvSpPr>
        <p:spPr>
          <a:xfrm>
            <a:off x="6096000" y="1980940"/>
            <a:ext cx="2925500" cy="1886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Sample w. 10,000</a:t>
            </a:r>
          </a:p>
          <a:p>
            <a:r>
              <a:rPr lang="en-US" sz="1500" dirty="0"/>
              <a:t>Consider both categorical and  numeric features</a:t>
            </a:r>
          </a:p>
          <a:p>
            <a:r>
              <a:rPr lang="en-US" sz="1500" dirty="0"/>
              <a:t>Elbow found at </a:t>
            </a:r>
            <a:r>
              <a:rPr lang="en-US" altLang="zh-CN" sz="1500" dirty="0"/>
              <a:t>8</a:t>
            </a:r>
            <a:r>
              <a:rPr lang="en-US" sz="1500" dirty="0"/>
              <a:t> clusters</a:t>
            </a:r>
          </a:p>
          <a:p>
            <a:r>
              <a:rPr lang="en-US" sz="1500" dirty="0"/>
              <a:t>Perform worse than K-means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DE0F937-63B9-F34B-AE37-672B88C49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179" y="1980940"/>
            <a:ext cx="3067104" cy="1956131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3D1AB4C-C204-0F41-8C76-ABC7E0D0F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00" y="4109678"/>
            <a:ext cx="7172696" cy="2231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760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03A9-FAA3-7D45-828D-2488231A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Prediction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73B49-4DC4-FB47-9026-783A12E99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25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0C6BA-750E-8F48-AF9A-3A6D3A19A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Autopilot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207F3-A4B0-CF44-85F6-86BBF1057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56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“Thank Y’all!”</a:t>
            </a:r>
          </a:p>
        </p:txBody>
      </p:sp>
    </p:spTree>
    <p:extLst>
      <p:ext uri="{BB962C8B-B14F-4D97-AF65-F5344CB8AC3E}">
        <p14:creationId xmlns:p14="http://schemas.microsoft.com/office/powerpoint/2010/main" val="569481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Services Study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9DD8717-D299-4C4D-9DF6-F757BC6CB8AE}"/>
              </a:ext>
            </a:extLst>
          </p:cNvPr>
          <p:cNvSpPr txBox="1">
            <a:spLocks/>
          </p:cNvSpPr>
          <p:nvPr/>
        </p:nvSpPr>
        <p:spPr>
          <a:xfrm>
            <a:off x="526894" y="1260085"/>
            <a:ext cx="5138418" cy="75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Cloud </a:t>
            </a:r>
            <a:r>
              <a:rPr lang="en-US" sz="2800" dirty="0">
                <a:latin typeface="+mn-lt"/>
              </a:rPr>
              <a:t>Server</a:t>
            </a:r>
            <a:r>
              <a:rPr lang="en-US" sz="2800" dirty="0"/>
              <a:t> Data Set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353C4ED-E267-6F44-A6F9-C2864490B48B}"/>
              </a:ext>
            </a:extLst>
          </p:cNvPr>
          <p:cNvSpPr txBox="1">
            <a:spLocks/>
          </p:cNvSpPr>
          <p:nvPr/>
        </p:nvSpPr>
        <p:spPr>
          <a:xfrm>
            <a:off x="526894" y="1925463"/>
            <a:ext cx="5452534" cy="271120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3100" dirty="0"/>
              <a:t>Google Borg V3 </a:t>
            </a:r>
          </a:p>
          <a:p>
            <a:pPr>
              <a:lnSpc>
                <a:spcPct val="120000"/>
              </a:lnSpc>
            </a:pPr>
            <a:r>
              <a:rPr lang="en-US" sz="3100" dirty="0"/>
              <a:t>Tasks and collections scheduling service</a:t>
            </a:r>
          </a:p>
          <a:p>
            <a:pPr>
              <a:lnSpc>
                <a:spcPct val="120000"/>
              </a:lnSpc>
            </a:pPr>
            <a:r>
              <a:rPr lang="en-US" sz="3100" dirty="0"/>
              <a:t>Allocating million of services in a global scale</a:t>
            </a:r>
          </a:p>
          <a:p>
            <a:pPr>
              <a:lnSpc>
                <a:spcPct val="120000"/>
              </a:lnSpc>
            </a:pPr>
            <a:r>
              <a:rPr lang="en-US" sz="3100" dirty="0"/>
              <a:t>Important function for Google internal operations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n-US" sz="2800" dirty="0"/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EDD7771-0759-954A-9254-23BFD69BB0A9}"/>
              </a:ext>
            </a:extLst>
          </p:cNvPr>
          <p:cNvSpPr txBox="1">
            <a:spLocks/>
          </p:cNvSpPr>
          <p:nvPr/>
        </p:nvSpPr>
        <p:spPr>
          <a:xfrm>
            <a:off x="5992717" y="1260085"/>
            <a:ext cx="4722813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Tools Applied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55821C3-A8DC-A04C-BEB1-333DDBC9A009}"/>
              </a:ext>
            </a:extLst>
          </p:cNvPr>
          <p:cNvSpPr txBox="1">
            <a:spLocks/>
          </p:cNvSpPr>
          <p:nvPr/>
        </p:nvSpPr>
        <p:spPr>
          <a:xfrm>
            <a:off x="5992717" y="1925463"/>
            <a:ext cx="5903210" cy="42701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/>
              <a:t>Google Cloud Platform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Big Query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/>
              <a:t>Colaboratory</a:t>
            </a:r>
            <a:r>
              <a:rPr lang="en-US" sz="2400" dirty="0"/>
              <a:t> Research</a:t>
            </a:r>
          </a:p>
          <a:p>
            <a:pPr marL="0" indent="0">
              <a:buNone/>
            </a:pPr>
            <a:r>
              <a:rPr lang="en-US" sz="2400" dirty="0"/>
              <a:t>Python </a:t>
            </a: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Feather - light weight storage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Scikit-learn – machine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Pandas – data manipulation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Matplotlib, </a:t>
            </a:r>
            <a:r>
              <a:rPr lang="en-US" sz="2400" dirty="0" err="1"/>
              <a:t>Plotly</a:t>
            </a:r>
            <a:r>
              <a:rPr lang="en-US" sz="2400" dirty="0"/>
              <a:t>, Altair (graphing)</a:t>
            </a:r>
          </a:p>
        </p:txBody>
      </p:sp>
    </p:spTree>
    <p:extLst>
      <p:ext uri="{BB962C8B-B14F-4D97-AF65-F5344CB8AC3E}">
        <p14:creationId xmlns:p14="http://schemas.microsoft.com/office/powerpoint/2010/main" val="1515111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8A25-CE53-794D-AB39-2DECBF84B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08" y="1406468"/>
            <a:ext cx="7315200" cy="56673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b="0" dirty="0">
                <a:solidFill>
                  <a:prstClr val="black"/>
                </a:solidFill>
                <a:ea typeface="+mn-ea"/>
                <a:cs typeface="+mn-cs"/>
              </a:rPr>
              <a:t>When the users submit a job request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CAAA8-C359-4745-80BE-74588B216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7332" y="4407971"/>
            <a:ext cx="7315200" cy="1856357"/>
          </a:xfrm>
        </p:spPr>
        <p:txBody>
          <a:bodyPr>
            <a:normAutofit/>
          </a:bodyPr>
          <a:lstStyle/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Borg decides:</a:t>
            </a:r>
          </a:p>
          <a:p>
            <a:pPr marL="8001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prstClr val="black"/>
                </a:solidFill>
              </a:rPr>
              <a:t>Where to run tasks on the actual physical space</a:t>
            </a:r>
          </a:p>
          <a:p>
            <a:pPr marL="8001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prstClr val="black"/>
                </a:solidFill>
              </a:rPr>
              <a:t>How to allocate resources</a:t>
            </a:r>
          </a:p>
          <a:p>
            <a:pPr marL="8001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Installing dependencies</a:t>
            </a:r>
          </a:p>
          <a:p>
            <a:pPr marL="8001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Monitoring tasks’ health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A4D344-87F3-C24F-ABCA-9765D65A3E92}"/>
              </a:ext>
            </a:extLst>
          </p:cNvPr>
          <p:cNvSpPr txBox="1">
            <a:spLocks/>
          </p:cNvSpPr>
          <p:nvPr/>
        </p:nvSpPr>
        <p:spPr>
          <a:xfrm>
            <a:off x="643466" y="101601"/>
            <a:ext cx="7687733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Cloud Services Study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2F9411-839A-C542-BB2E-48452D3A43E8}"/>
              </a:ext>
            </a:extLst>
          </p:cNvPr>
          <p:cNvSpPr>
            <a:spLocks noGrp="1"/>
          </p:cNvSpPr>
          <p:nvPr/>
        </p:nvSpPr>
        <p:spPr>
          <a:xfrm>
            <a:off x="709708" y="101601"/>
            <a:ext cx="768773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Google Borg in User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0065D-E809-D34A-84CF-161D2499B7A0}"/>
              </a:ext>
            </a:extLst>
          </p:cNvPr>
          <p:cNvSpPr txBox="1"/>
          <p:nvPr/>
        </p:nvSpPr>
        <p:spPr>
          <a:xfrm>
            <a:off x="643466" y="2057398"/>
            <a:ext cx="8449282" cy="3394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sz="1800" dirty="0"/>
              <a:t>job </a:t>
            </a:r>
            <a:r>
              <a:rPr lang="en-US" sz="1800" dirty="0" err="1"/>
              <a:t>hello_world</a:t>
            </a:r>
            <a:r>
              <a:rPr lang="en-US" sz="1800" dirty="0"/>
              <a:t> = {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sz="1800" dirty="0"/>
              <a:t>	</a:t>
            </a:r>
            <a:r>
              <a:rPr lang="en-US" sz="1800" dirty="0" err="1"/>
              <a:t>runtimtime</a:t>
            </a:r>
            <a:r>
              <a:rPr lang="en-US" sz="1800" dirty="0"/>
              <a:t> = {cell a} 			</a:t>
            </a:r>
            <a:r>
              <a:rPr lang="en-US" sz="1800" i="1" dirty="0"/>
              <a:t>// What cell do I want it to run on?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sz="1800" dirty="0"/>
              <a:t>	binary = “program” 			</a:t>
            </a:r>
            <a:r>
              <a:rPr lang="en-US" sz="1800" i="1" dirty="0"/>
              <a:t>// What program do I want to run?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sz="1800" dirty="0"/>
              <a:t>	</a:t>
            </a:r>
            <a:r>
              <a:rPr lang="en-US" sz="1800" dirty="0" err="1"/>
              <a:t>args</a:t>
            </a:r>
            <a:r>
              <a:rPr lang="en-US" sz="1800" dirty="0"/>
              <a:t> = {additional arguments}		</a:t>
            </a:r>
            <a:r>
              <a:rPr lang="en-US" sz="1800" i="1" dirty="0"/>
              <a:t>// What are some special constraints?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sz="1800" dirty="0"/>
              <a:t>	requirements = { 				</a:t>
            </a:r>
            <a:r>
              <a:rPr lang="en-US" sz="1800" i="1" dirty="0"/>
              <a:t>// How many resources do I want?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sz="1800" dirty="0"/>
              <a:t>		RAM = 1 G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sz="1800" dirty="0"/>
              <a:t>		DISK = 10 G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sz="1800" dirty="0"/>
              <a:t>		CPU = 1.0 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sz="1800" dirty="0"/>
              <a:t>	}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621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4">
            <a:extLst>
              <a:ext uri="{FF2B5EF4-FFF2-40B4-BE49-F238E27FC236}">
                <a16:creationId xmlns:a16="http://schemas.microsoft.com/office/drawing/2014/main" id="{02051190-80F9-B74B-8DC1-619326C4A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6" y="2081627"/>
            <a:ext cx="7019218" cy="39593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0689FBD-B908-1646-8F24-F2B23908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Borg Infrastructure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315564-5B4D-C942-BD31-88E92658CEDF}"/>
              </a:ext>
            </a:extLst>
          </p:cNvPr>
          <p:cNvSpPr/>
          <p:nvPr/>
        </p:nvSpPr>
        <p:spPr>
          <a:xfrm>
            <a:off x="5809332" y="1254971"/>
            <a:ext cx="5519666" cy="287859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A60D73-A6FB-C848-B431-324A807A3DEE}"/>
              </a:ext>
            </a:extLst>
          </p:cNvPr>
          <p:cNvSpPr/>
          <p:nvPr/>
        </p:nvSpPr>
        <p:spPr>
          <a:xfrm>
            <a:off x="5930382" y="1253349"/>
            <a:ext cx="5312987" cy="194477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C4F72C5-6CA9-BD40-A048-472A2DC2FA24}"/>
              </a:ext>
            </a:extLst>
          </p:cNvPr>
          <p:cNvSpPr/>
          <p:nvPr/>
        </p:nvSpPr>
        <p:spPr>
          <a:xfrm>
            <a:off x="9136111" y="1309230"/>
            <a:ext cx="2041506" cy="14982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ED51D9-89B6-2944-AD27-A54B967317A8}"/>
              </a:ext>
            </a:extLst>
          </p:cNvPr>
          <p:cNvSpPr/>
          <p:nvPr/>
        </p:nvSpPr>
        <p:spPr>
          <a:xfrm>
            <a:off x="6897517" y="2127213"/>
            <a:ext cx="611118" cy="6802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Content Placeholder 4" descr="Mainframe symbol">
                <a:extLst>
                  <a:ext uri="{FF2B5EF4-FFF2-40B4-BE49-F238E27FC236}">
                    <a16:creationId xmlns:a16="http://schemas.microsoft.com/office/drawing/2014/main" id="{8554A1C8-D2EF-454D-B461-195F636693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5990588"/>
                  </p:ext>
                </p:extLst>
              </p:nvPr>
            </p:nvGraphicFramePr>
            <p:xfrm>
              <a:off x="9827616" y="2066047"/>
              <a:ext cx="619780" cy="7306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9780" cy="730688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70726" ay="238971" az="4717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898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Content Placeholder 4" descr="Mainframe symbol">
                <a:extLst>
                  <a:ext uri="{FF2B5EF4-FFF2-40B4-BE49-F238E27FC236}">
                    <a16:creationId xmlns:a16="http://schemas.microsoft.com/office/drawing/2014/main" id="{8554A1C8-D2EF-454D-B461-195F636693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27616" y="2066047"/>
                <a:ext cx="619780" cy="730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Content Placeholder 4" descr="Mainframe symbol">
                <a:extLst>
                  <a:ext uri="{FF2B5EF4-FFF2-40B4-BE49-F238E27FC236}">
                    <a16:creationId xmlns:a16="http://schemas.microsoft.com/office/drawing/2014/main" id="{A8CF6DB3-BD2D-8945-8DDF-37BF6337A4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7012213"/>
                  </p:ext>
                </p:extLst>
              </p:nvPr>
            </p:nvGraphicFramePr>
            <p:xfrm>
              <a:off x="10560150" y="2066047"/>
              <a:ext cx="619780" cy="7306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9780" cy="730688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70726" ay="238971" az="4717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898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Content Placeholder 4" descr="Mainframe symbol">
                <a:extLst>
                  <a:ext uri="{FF2B5EF4-FFF2-40B4-BE49-F238E27FC236}">
                    <a16:creationId xmlns:a16="http://schemas.microsoft.com/office/drawing/2014/main" id="{A8CF6DB3-BD2D-8945-8DDF-37BF6337A4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60150" y="2066047"/>
                <a:ext cx="619780" cy="730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Content Placeholder 4" descr="Mainframe symbol">
                <a:extLst>
                  <a:ext uri="{FF2B5EF4-FFF2-40B4-BE49-F238E27FC236}">
                    <a16:creationId xmlns:a16="http://schemas.microsoft.com/office/drawing/2014/main" id="{1365F58C-A05B-3E40-9F2F-06E9DC2F6F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1148830"/>
                  </p:ext>
                </p:extLst>
              </p:nvPr>
            </p:nvGraphicFramePr>
            <p:xfrm>
              <a:off x="9827616" y="1244601"/>
              <a:ext cx="619780" cy="7306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9780" cy="730688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70726" ay="238971" az="4717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898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Content Placeholder 4" descr="Mainframe symbol">
                <a:extLst>
                  <a:ext uri="{FF2B5EF4-FFF2-40B4-BE49-F238E27FC236}">
                    <a16:creationId xmlns:a16="http://schemas.microsoft.com/office/drawing/2014/main" id="{1365F58C-A05B-3E40-9F2F-06E9DC2F6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27616" y="1244601"/>
                <a:ext cx="619780" cy="730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Content Placeholder 4" descr="Mainframe symbol">
                <a:extLst>
                  <a:ext uri="{FF2B5EF4-FFF2-40B4-BE49-F238E27FC236}">
                    <a16:creationId xmlns:a16="http://schemas.microsoft.com/office/drawing/2014/main" id="{3714FE2B-04D9-1A4F-96E3-F4F47EB32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3755371"/>
                  </p:ext>
                </p:extLst>
              </p:nvPr>
            </p:nvGraphicFramePr>
            <p:xfrm>
              <a:off x="10557837" y="1255334"/>
              <a:ext cx="619780" cy="7306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9780" cy="730688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70726" ay="238971" az="4717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898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Content Placeholder 4" descr="Mainframe symbol">
                <a:extLst>
                  <a:ext uri="{FF2B5EF4-FFF2-40B4-BE49-F238E27FC236}">
                    <a16:creationId xmlns:a16="http://schemas.microsoft.com/office/drawing/2014/main" id="{3714FE2B-04D9-1A4F-96E3-F4F47EB32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57837" y="1255334"/>
                <a:ext cx="619780" cy="730688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BCF608B4-F9D0-A943-A4DE-354211255F8D}"/>
              </a:ext>
            </a:extLst>
          </p:cNvPr>
          <p:cNvGrpSpPr/>
          <p:nvPr/>
        </p:nvGrpSpPr>
        <p:grpSpPr>
          <a:xfrm>
            <a:off x="10388164" y="2355636"/>
            <a:ext cx="339346" cy="177114"/>
            <a:chOff x="10717736" y="1757655"/>
            <a:chExt cx="339346" cy="17711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1E759BA-F318-904A-91C4-823F4EC7D6C3}"/>
                </a:ext>
              </a:extLst>
            </p:cNvPr>
            <p:cNvCxnSpPr/>
            <p:nvPr/>
          </p:nvCxnSpPr>
          <p:spPr>
            <a:xfrm>
              <a:off x="10717736" y="1757655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399AE36-5618-114F-9148-EC5ECFD9EEAB}"/>
                </a:ext>
              </a:extLst>
            </p:cNvPr>
            <p:cNvCxnSpPr/>
            <p:nvPr/>
          </p:nvCxnSpPr>
          <p:spPr>
            <a:xfrm>
              <a:off x="10719750" y="1934769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E3B9CE-9384-7E4A-9D9A-675A58DCA794}"/>
                </a:ext>
              </a:extLst>
            </p:cNvPr>
            <p:cNvCxnSpPr/>
            <p:nvPr/>
          </p:nvCxnSpPr>
          <p:spPr>
            <a:xfrm>
              <a:off x="10717736" y="1849162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B754D1-2878-E84D-BC70-2951698F3E7C}"/>
              </a:ext>
            </a:extLst>
          </p:cNvPr>
          <p:cNvGrpSpPr/>
          <p:nvPr/>
        </p:nvGrpSpPr>
        <p:grpSpPr>
          <a:xfrm>
            <a:off x="10779170" y="1871377"/>
            <a:ext cx="177114" cy="339346"/>
            <a:chOff x="11108742" y="1273396"/>
            <a:chExt cx="177114" cy="33934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8A27EB8-06B5-F54C-858D-F7CEC9D5FA5E}"/>
                </a:ext>
              </a:extLst>
            </p:cNvPr>
            <p:cNvCxnSpPr/>
            <p:nvPr/>
          </p:nvCxnSpPr>
          <p:spPr>
            <a:xfrm rot="5400000">
              <a:off x="11117190" y="1442062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4A8BFEB-7EEC-644A-81B0-A40F9B878ADB}"/>
                </a:ext>
              </a:extLst>
            </p:cNvPr>
            <p:cNvCxnSpPr/>
            <p:nvPr/>
          </p:nvCxnSpPr>
          <p:spPr>
            <a:xfrm rot="5400000">
              <a:off x="10940076" y="1444076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6F6F875-C7DB-2F41-8973-6A824E24FDF6}"/>
                </a:ext>
              </a:extLst>
            </p:cNvPr>
            <p:cNvCxnSpPr/>
            <p:nvPr/>
          </p:nvCxnSpPr>
          <p:spPr>
            <a:xfrm rot="5400000">
              <a:off x="11025683" y="1442062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13C6F7-BA15-B449-AE82-2639D8E12706}"/>
              </a:ext>
            </a:extLst>
          </p:cNvPr>
          <p:cNvGrpSpPr/>
          <p:nvPr/>
        </p:nvGrpSpPr>
        <p:grpSpPr>
          <a:xfrm>
            <a:off x="10043306" y="1845574"/>
            <a:ext cx="177114" cy="339346"/>
            <a:chOff x="10372878" y="1247593"/>
            <a:chExt cx="177114" cy="33934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784D61-2A6B-A941-A295-E4604FE01718}"/>
                </a:ext>
              </a:extLst>
            </p:cNvPr>
            <p:cNvCxnSpPr/>
            <p:nvPr/>
          </p:nvCxnSpPr>
          <p:spPr>
            <a:xfrm rot="5400000">
              <a:off x="10381326" y="1416259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71CFE58-1E9D-6042-A08C-23213D00FDE1}"/>
                </a:ext>
              </a:extLst>
            </p:cNvPr>
            <p:cNvCxnSpPr/>
            <p:nvPr/>
          </p:nvCxnSpPr>
          <p:spPr>
            <a:xfrm rot="5400000">
              <a:off x="10204212" y="1418273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5C8736-A35F-394E-A6B5-91239D226E6A}"/>
                </a:ext>
              </a:extLst>
            </p:cNvPr>
            <p:cNvCxnSpPr/>
            <p:nvPr/>
          </p:nvCxnSpPr>
          <p:spPr>
            <a:xfrm rot="5400000">
              <a:off x="10289819" y="1416259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D8B0149-9F9F-D642-8C5D-59306A236C6E}"/>
              </a:ext>
            </a:extLst>
          </p:cNvPr>
          <p:cNvSpPr/>
          <p:nvPr/>
        </p:nvSpPr>
        <p:spPr>
          <a:xfrm>
            <a:off x="7652625" y="2120891"/>
            <a:ext cx="1372861" cy="6865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4B49A6-A2B3-9D46-A26B-7AA77EF1FAEC}"/>
              </a:ext>
            </a:extLst>
          </p:cNvPr>
          <p:cNvSpPr/>
          <p:nvPr/>
        </p:nvSpPr>
        <p:spPr>
          <a:xfrm>
            <a:off x="7179494" y="3723986"/>
            <a:ext cx="277934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>
                  <a:solidFill>
                    <a:sysClr val="windowText" lastClr="000000"/>
                  </a:solidFill>
                </a:ln>
              </a:rPr>
              <a:t>Data Center Site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Content Placeholder 4" descr="Mainframe symbol">
                <a:extLst>
                  <a:ext uri="{FF2B5EF4-FFF2-40B4-BE49-F238E27FC236}">
                    <a16:creationId xmlns:a16="http://schemas.microsoft.com/office/drawing/2014/main" id="{39328A83-143B-A048-A2E7-DFA9571811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3930982"/>
                  </p:ext>
                </p:extLst>
              </p:nvPr>
            </p:nvGraphicFramePr>
            <p:xfrm>
              <a:off x="7640382" y="2076780"/>
              <a:ext cx="619780" cy="7306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9780" cy="730688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70726" ay="238971" az="4717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898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Content Placeholder 4" descr="Mainframe symbol">
                <a:extLst>
                  <a:ext uri="{FF2B5EF4-FFF2-40B4-BE49-F238E27FC236}">
                    <a16:creationId xmlns:a16="http://schemas.microsoft.com/office/drawing/2014/main" id="{39328A83-143B-A048-A2E7-DFA9571811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0382" y="2076780"/>
                <a:ext cx="619780" cy="730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Content Placeholder 4" descr="Mainframe symbol">
                <a:extLst>
                  <a:ext uri="{FF2B5EF4-FFF2-40B4-BE49-F238E27FC236}">
                    <a16:creationId xmlns:a16="http://schemas.microsoft.com/office/drawing/2014/main" id="{A94384F3-8570-3C43-AF61-FAE31A5922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3656907"/>
                  </p:ext>
                </p:extLst>
              </p:nvPr>
            </p:nvGraphicFramePr>
            <p:xfrm>
              <a:off x="8404260" y="2076780"/>
              <a:ext cx="619780" cy="7306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9780" cy="730688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70726" ay="238971" az="4717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898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Content Placeholder 4" descr="Mainframe symbol">
                <a:extLst>
                  <a:ext uri="{FF2B5EF4-FFF2-40B4-BE49-F238E27FC236}">
                    <a16:creationId xmlns:a16="http://schemas.microsoft.com/office/drawing/2014/main" id="{A94384F3-8570-3C43-AF61-FAE31A5922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04260" y="2076780"/>
                <a:ext cx="619780" cy="730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Content Placeholder 4" descr="Mainframe symbol">
                <a:extLst>
                  <a:ext uri="{FF2B5EF4-FFF2-40B4-BE49-F238E27FC236}">
                    <a16:creationId xmlns:a16="http://schemas.microsoft.com/office/drawing/2014/main" id="{A355DD13-1090-524A-9C11-642806668C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8885765"/>
                  </p:ext>
                </p:extLst>
              </p:nvPr>
            </p:nvGraphicFramePr>
            <p:xfrm>
              <a:off x="9136794" y="2076780"/>
              <a:ext cx="619780" cy="7306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9780" cy="730688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70726" ay="238971" az="4717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898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Content Placeholder 4" descr="Mainframe symbol">
                <a:extLst>
                  <a:ext uri="{FF2B5EF4-FFF2-40B4-BE49-F238E27FC236}">
                    <a16:creationId xmlns:a16="http://schemas.microsoft.com/office/drawing/2014/main" id="{A355DD13-1090-524A-9C11-642806668C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36794" y="2076780"/>
                <a:ext cx="619780" cy="730688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716658B-9FF6-7D4A-AF62-302EFAEC856D}"/>
              </a:ext>
            </a:extLst>
          </p:cNvPr>
          <p:cNvGrpSpPr/>
          <p:nvPr/>
        </p:nvGrpSpPr>
        <p:grpSpPr>
          <a:xfrm>
            <a:off x="9601716" y="2337536"/>
            <a:ext cx="339346" cy="177114"/>
            <a:chOff x="9931288" y="1739555"/>
            <a:chExt cx="339346" cy="17711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F76DC49-AFA5-084D-8A7B-87D5E913DC11}"/>
                </a:ext>
              </a:extLst>
            </p:cNvPr>
            <p:cNvCxnSpPr/>
            <p:nvPr/>
          </p:nvCxnSpPr>
          <p:spPr>
            <a:xfrm>
              <a:off x="9931288" y="1739555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C5A53E9-2DB9-8E4D-AF5F-17D9F7C2F232}"/>
                </a:ext>
              </a:extLst>
            </p:cNvPr>
            <p:cNvCxnSpPr/>
            <p:nvPr/>
          </p:nvCxnSpPr>
          <p:spPr>
            <a:xfrm>
              <a:off x="9933302" y="1916669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2EB50E0-EDF3-DA41-995A-E8FB76527FC9}"/>
                </a:ext>
              </a:extLst>
            </p:cNvPr>
            <p:cNvCxnSpPr/>
            <p:nvPr/>
          </p:nvCxnSpPr>
          <p:spPr>
            <a:xfrm>
              <a:off x="9931288" y="1831062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992F6F-4995-4B41-8165-56C38823CA55}"/>
              </a:ext>
            </a:extLst>
          </p:cNvPr>
          <p:cNvGrpSpPr/>
          <p:nvPr/>
        </p:nvGrpSpPr>
        <p:grpSpPr>
          <a:xfrm>
            <a:off x="8146391" y="2364018"/>
            <a:ext cx="339346" cy="177114"/>
            <a:chOff x="8475963" y="1766037"/>
            <a:chExt cx="339346" cy="17711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C45305-90F9-014F-BBAB-43C88A6C51BB}"/>
                </a:ext>
              </a:extLst>
            </p:cNvPr>
            <p:cNvCxnSpPr/>
            <p:nvPr/>
          </p:nvCxnSpPr>
          <p:spPr>
            <a:xfrm>
              <a:off x="8475963" y="1766037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881ABD2-8C69-D545-B97A-46069A080F3F}"/>
                </a:ext>
              </a:extLst>
            </p:cNvPr>
            <p:cNvCxnSpPr/>
            <p:nvPr/>
          </p:nvCxnSpPr>
          <p:spPr>
            <a:xfrm>
              <a:off x="8477977" y="1943151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E90579-4395-2446-B03F-117CE4E01254}"/>
                </a:ext>
              </a:extLst>
            </p:cNvPr>
            <p:cNvCxnSpPr/>
            <p:nvPr/>
          </p:nvCxnSpPr>
          <p:spPr>
            <a:xfrm>
              <a:off x="8475963" y="1857544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443C664-51FB-C34B-AA7E-CFD2531C5FF4}"/>
              </a:ext>
            </a:extLst>
          </p:cNvPr>
          <p:cNvSpPr/>
          <p:nvPr/>
        </p:nvSpPr>
        <p:spPr>
          <a:xfrm>
            <a:off x="6879137" y="1309230"/>
            <a:ext cx="2164838" cy="6660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Content Placeholder 4" descr="Mainframe symbol">
                <a:extLst>
                  <a:ext uri="{FF2B5EF4-FFF2-40B4-BE49-F238E27FC236}">
                    <a16:creationId xmlns:a16="http://schemas.microsoft.com/office/drawing/2014/main" id="{C5B4075C-20AD-424C-AE22-F247972BD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3855621"/>
                  </p:ext>
                </p:extLst>
              </p:nvPr>
            </p:nvGraphicFramePr>
            <p:xfrm>
              <a:off x="6876504" y="1255334"/>
              <a:ext cx="619780" cy="7306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9780" cy="730688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70726" ay="238971" az="4717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898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Content Placeholder 4" descr="Mainframe symbol">
                <a:extLst>
                  <a:ext uri="{FF2B5EF4-FFF2-40B4-BE49-F238E27FC236}">
                    <a16:creationId xmlns:a16="http://schemas.microsoft.com/office/drawing/2014/main" id="{C5B4075C-20AD-424C-AE22-F247972BD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6504" y="1255334"/>
                <a:ext cx="619780" cy="730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Content Placeholder 4" descr="Mainframe symbol">
                <a:extLst>
                  <a:ext uri="{FF2B5EF4-FFF2-40B4-BE49-F238E27FC236}">
                    <a16:creationId xmlns:a16="http://schemas.microsoft.com/office/drawing/2014/main" id="{B50AC2C9-8A43-8243-AE76-159DB82D66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5364766"/>
                  </p:ext>
                </p:extLst>
              </p:nvPr>
            </p:nvGraphicFramePr>
            <p:xfrm>
              <a:off x="7641063" y="1255334"/>
              <a:ext cx="619780" cy="7306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9780" cy="730688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70726" ay="238971" az="4717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898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Content Placeholder 4" descr="Mainframe symbol">
                <a:extLst>
                  <a:ext uri="{FF2B5EF4-FFF2-40B4-BE49-F238E27FC236}">
                    <a16:creationId xmlns:a16="http://schemas.microsoft.com/office/drawing/2014/main" id="{B50AC2C9-8A43-8243-AE76-159DB82D66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1063" y="1255334"/>
                <a:ext cx="619780" cy="730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Content Placeholder 4" descr="Mainframe symbol">
                <a:extLst>
                  <a:ext uri="{FF2B5EF4-FFF2-40B4-BE49-F238E27FC236}">
                    <a16:creationId xmlns:a16="http://schemas.microsoft.com/office/drawing/2014/main" id="{98382E90-44B9-CC4A-9E4D-57835E1E64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2129982"/>
                  </p:ext>
                </p:extLst>
              </p:nvPr>
            </p:nvGraphicFramePr>
            <p:xfrm>
              <a:off x="8405623" y="1244601"/>
              <a:ext cx="619780" cy="7306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9780" cy="730688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70726" ay="238971" az="4717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898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Content Placeholder 4" descr="Mainframe symbol">
                <a:extLst>
                  <a:ext uri="{FF2B5EF4-FFF2-40B4-BE49-F238E27FC236}">
                    <a16:creationId xmlns:a16="http://schemas.microsoft.com/office/drawing/2014/main" id="{98382E90-44B9-CC4A-9E4D-57835E1E64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05623" y="1244601"/>
                <a:ext cx="619780" cy="730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Content Placeholder 4" descr="Mainframe symbol">
                <a:extLst>
                  <a:ext uri="{FF2B5EF4-FFF2-40B4-BE49-F238E27FC236}">
                    <a16:creationId xmlns:a16="http://schemas.microsoft.com/office/drawing/2014/main" id="{28C3EE69-51BB-2C42-A3B6-ECD1E4C762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5617021"/>
                  </p:ext>
                </p:extLst>
              </p:nvPr>
            </p:nvGraphicFramePr>
            <p:xfrm>
              <a:off x="9136794" y="1255334"/>
              <a:ext cx="619780" cy="7306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9780" cy="730688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70726" ay="238971" az="4717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898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Content Placeholder 4" descr="Mainframe symbol">
                <a:extLst>
                  <a:ext uri="{FF2B5EF4-FFF2-40B4-BE49-F238E27FC236}">
                    <a16:creationId xmlns:a16="http://schemas.microsoft.com/office/drawing/2014/main" id="{28C3EE69-51BB-2C42-A3B6-ECD1E4C762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36794" y="1255334"/>
                <a:ext cx="619780" cy="730688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02723CEF-B381-1245-BBC2-BA1D6D0F7B7A}"/>
              </a:ext>
            </a:extLst>
          </p:cNvPr>
          <p:cNvGrpSpPr/>
          <p:nvPr/>
        </p:nvGrpSpPr>
        <p:grpSpPr>
          <a:xfrm>
            <a:off x="7422059" y="1574697"/>
            <a:ext cx="339346" cy="177114"/>
            <a:chOff x="7751631" y="976716"/>
            <a:chExt cx="339346" cy="17711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1C330C5-59ED-A349-A33E-C7139A3A4B96}"/>
                </a:ext>
              </a:extLst>
            </p:cNvPr>
            <p:cNvCxnSpPr/>
            <p:nvPr/>
          </p:nvCxnSpPr>
          <p:spPr>
            <a:xfrm>
              <a:off x="7751631" y="976716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2946855-916D-8945-9B4F-4554F91F4A78}"/>
                </a:ext>
              </a:extLst>
            </p:cNvPr>
            <p:cNvCxnSpPr/>
            <p:nvPr/>
          </p:nvCxnSpPr>
          <p:spPr>
            <a:xfrm>
              <a:off x="7753645" y="1153830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1351BDF-9AA8-1944-B0BF-0740D41E8539}"/>
                </a:ext>
              </a:extLst>
            </p:cNvPr>
            <p:cNvCxnSpPr/>
            <p:nvPr/>
          </p:nvCxnSpPr>
          <p:spPr>
            <a:xfrm>
              <a:off x="7751631" y="1068223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187ADBE-24FA-2D4B-9C7B-EFB3036BBF96}"/>
              </a:ext>
            </a:extLst>
          </p:cNvPr>
          <p:cNvGrpSpPr/>
          <p:nvPr/>
        </p:nvGrpSpPr>
        <p:grpSpPr>
          <a:xfrm>
            <a:off x="8146391" y="1574697"/>
            <a:ext cx="339346" cy="177114"/>
            <a:chOff x="8475963" y="976716"/>
            <a:chExt cx="339346" cy="17711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224DDF5-3691-E04F-AF8F-90061C6B6BCD}"/>
                </a:ext>
              </a:extLst>
            </p:cNvPr>
            <p:cNvCxnSpPr/>
            <p:nvPr/>
          </p:nvCxnSpPr>
          <p:spPr>
            <a:xfrm>
              <a:off x="8475963" y="976716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AF21C3A-D052-B54E-B81C-56D6BF346D85}"/>
                </a:ext>
              </a:extLst>
            </p:cNvPr>
            <p:cNvCxnSpPr/>
            <p:nvPr/>
          </p:nvCxnSpPr>
          <p:spPr>
            <a:xfrm>
              <a:off x="8477977" y="1153830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32E74D3-4CB8-3744-992B-A1C4EFA4A290}"/>
                </a:ext>
              </a:extLst>
            </p:cNvPr>
            <p:cNvCxnSpPr/>
            <p:nvPr/>
          </p:nvCxnSpPr>
          <p:spPr>
            <a:xfrm>
              <a:off x="8475963" y="1068223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2F2725B-A122-774A-986A-BF464FD8215A}"/>
              </a:ext>
            </a:extLst>
          </p:cNvPr>
          <p:cNvGrpSpPr/>
          <p:nvPr/>
        </p:nvGrpSpPr>
        <p:grpSpPr>
          <a:xfrm>
            <a:off x="9602723" y="1574697"/>
            <a:ext cx="339346" cy="177114"/>
            <a:chOff x="9932295" y="976716"/>
            <a:chExt cx="339346" cy="17711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DBDD906-218D-4340-B794-CDEB55F885DF}"/>
                </a:ext>
              </a:extLst>
            </p:cNvPr>
            <p:cNvCxnSpPr/>
            <p:nvPr/>
          </p:nvCxnSpPr>
          <p:spPr>
            <a:xfrm>
              <a:off x="9932295" y="976716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F2464D4-3C25-AF46-B608-1EBBF1D6457B}"/>
                </a:ext>
              </a:extLst>
            </p:cNvPr>
            <p:cNvCxnSpPr/>
            <p:nvPr/>
          </p:nvCxnSpPr>
          <p:spPr>
            <a:xfrm>
              <a:off x="9934309" y="1153830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C45009-EDCF-144E-A48C-CADED22DD2B6}"/>
                </a:ext>
              </a:extLst>
            </p:cNvPr>
            <p:cNvCxnSpPr/>
            <p:nvPr/>
          </p:nvCxnSpPr>
          <p:spPr>
            <a:xfrm>
              <a:off x="9932295" y="1068223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45AF441-CB9E-A64A-A486-3C0A5A799764}"/>
              </a:ext>
            </a:extLst>
          </p:cNvPr>
          <p:cNvSpPr/>
          <p:nvPr/>
        </p:nvSpPr>
        <p:spPr>
          <a:xfrm>
            <a:off x="9690814" y="2809451"/>
            <a:ext cx="107590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Cluster 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66DC23C-707A-3C42-8E51-1EA6874B94D6}"/>
              </a:ext>
            </a:extLst>
          </p:cNvPr>
          <p:cNvSpPr/>
          <p:nvPr/>
        </p:nvSpPr>
        <p:spPr>
          <a:xfrm>
            <a:off x="7510969" y="2790077"/>
            <a:ext cx="107590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Cluster B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A7C4D60-D1AC-0F4E-A33A-F6CAF4A4AED5}"/>
              </a:ext>
            </a:extLst>
          </p:cNvPr>
          <p:cNvSpPr/>
          <p:nvPr/>
        </p:nvSpPr>
        <p:spPr>
          <a:xfrm>
            <a:off x="5864630" y="1365160"/>
            <a:ext cx="107590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Cluster A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AD19804-0D2B-F24C-B886-66D6B75E3D0B}"/>
              </a:ext>
            </a:extLst>
          </p:cNvPr>
          <p:cNvSpPr/>
          <p:nvPr/>
        </p:nvSpPr>
        <p:spPr>
          <a:xfrm>
            <a:off x="5772110" y="2914603"/>
            <a:ext cx="197161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Special-purposed cell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5CBB61AB-38DB-3841-AB42-FBF7A3ADFB0E}"/>
              </a:ext>
            </a:extLst>
          </p:cNvPr>
          <p:cNvCxnSpPr>
            <a:cxnSpLocks/>
          </p:cNvCxnSpPr>
          <p:nvPr/>
        </p:nvCxnSpPr>
        <p:spPr>
          <a:xfrm flipV="1">
            <a:off x="6874626" y="2829525"/>
            <a:ext cx="325965" cy="164592"/>
          </a:xfrm>
          <a:prstGeom prst="bentConnector3">
            <a:avLst>
              <a:gd name="adj1" fmla="val 1007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B1EE2C62-BB10-1844-A16E-7FFE572A3AF1}"/>
              </a:ext>
            </a:extLst>
          </p:cNvPr>
          <p:cNvCxnSpPr>
            <a:cxnSpLocks/>
          </p:cNvCxnSpPr>
          <p:nvPr/>
        </p:nvCxnSpPr>
        <p:spPr>
          <a:xfrm flipV="1">
            <a:off x="6033494" y="4111219"/>
            <a:ext cx="2591012" cy="440919"/>
          </a:xfrm>
          <a:prstGeom prst="bentConnector3">
            <a:avLst>
              <a:gd name="adj1" fmla="val 10018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3" name="Content Placeholder 4" descr="Mainframe symbol">
                <a:extLst>
                  <a:ext uri="{FF2B5EF4-FFF2-40B4-BE49-F238E27FC236}">
                    <a16:creationId xmlns:a16="http://schemas.microsoft.com/office/drawing/2014/main" id="{A0D869E8-64EC-F94A-A216-7757F4F9552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66564406"/>
                  </p:ext>
                </p:extLst>
              </p:nvPr>
            </p:nvGraphicFramePr>
            <p:xfrm>
              <a:off x="6892518" y="2085522"/>
              <a:ext cx="619779" cy="73068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9779" cy="730687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70726" ay="238971" az="4717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898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3" name="Content Placeholder 4" descr="Mainframe symbol">
                <a:extLst>
                  <a:ext uri="{FF2B5EF4-FFF2-40B4-BE49-F238E27FC236}">
                    <a16:creationId xmlns:a16="http://schemas.microsoft.com/office/drawing/2014/main" id="{A0D869E8-64EC-F94A-A216-7757F4F955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92518" y="2085522"/>
                <a:ext cx="619779" cy="730687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C633F470-E643-5043-9689-BD6089CE26E5}"/>
              </a:ext>
            </a:extLst>
          </p:cNvPr>
          <p:cNvGrpSpPr/>
          <p:nvPr/>
        </p:nvGrpSpPr>
        <p:grpSpPr>
          <a:xfrm>
            <a:off x="7349571" y="2362345"/>
            <a:ext cx="339346" cy="177114"/>
            <a:chOff x="7679143" y="1764364"/>
            <a:chExt cx="339346" cy="177114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B64940-42B0-6D42-9D0D-79AB7E38E6C1}"/>
                </a:ext>
              </a:extLst>
            </p:cNvPr>
            <p:cNvCxnSpPr/>
            <p:nvPr/>
          </p:nvCxnSpPr>
          <p:spPr>
            <a:xfrm>
              <a:off x="7679143" y="1764364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939C5C5-DE4C-2043-9226-6480BB58BD6D}"/>
                </a:ext>
              </a:extLst>
            </p:cNvPr>
            <p:cNvCxnSpPr/>
            <p:nvPr/>
          </p:nvCxnSpPr>
          <p:spPr>
            <a:xfrm>
              <a:off x="7681157" y="1941478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D30E9BD-7281-9348-811F-5BE41DBE19DA}"/>
                </a:ext>
              </a:extLst>
            </p:cNvPr>
            <p:cNvCxnSpPr/>
            <p:nvPr/>
          </p:nvCxnSpPr>
          <p:spPr>
            <a:xfrm>
              <a:off x="7679143" y="1855871"/>
              <a:ext cx="337332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B66E599-D453-3F44-BB39-EE3253DF4545}"/>
              </a:ext>
            </a:extLst>
          </p:cNvPr>
          <p:cNvGrpSpPr/>
          <p:nvPr/>
        </p:nvGrpSpPr>
        <p:grpSpPr>
          <a:xfrm>
            <a:off x="5982999" y="3430440"/>
            <a:ext cx="952010" cy="375251"/>
            <a:chOff x="6312571" y="2832459"/>
            <a:chExt cx="952010" cy="375251"/>
          </a:xfrm>
        </p:grpSpPr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647A670E-4FB7-034F-8A37-1E20E36BFF76}"/>
                </a:ext>
              </a:extLst>
            </p:cNvPr>
            <p:cNvSpPr/>
            <p:nvPr/>
          </p:nvSpPr>
          <p:spPr>
            <a:xfrm>
              <a:off x="6355063" y="2832459"/>
              <a:ext cx="867027" cy="36933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516D684-9E4E-3541-88F5-166B169EF223}"/>
                </a:ext>
              </a:extLst>
            </p:cNvPr>
            <p:cNvSpPr txBox="1"/>
            <p:nvPr/>
          </p:nvSpPr>
          <p:spPr>
            <a:xfrm>
              <a:off x="6312571" y="2838378"/>
              <a:ext cx="9520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</a:rPr>
                <a:t>Building</a:t>
              </a:r>
              <a:endParaRPr lang="en-US" dirty="0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5984247-B067-9046-8DE0-99DC3438564A}"/>
              </a:ext>
            </a:extLst>
          </p:cNvPr>
          <p:cNvSpPr txBox="1"/>
          <p:nvPr/>
        </p:nvSpPr>
        <p:spPr>
          <a:xfrm>
            <a:off x="8404260" y="2875684"/>
            <a:ext cx="940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Building</a:t>
            </a:r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6A2E0A3-1557-E24F-940E-20FFE8042837}"/>
              </a:ext>
            </a:extLst>
          </p:cNvPr>
          <p:cNvGrpSpPr/>
          <p:nvPr/>
        </p:nvGrpSpPr>
        <p:grpSpPr>
          <a:xfrm>
            <a:off x="6987031" y="3427480"/>
            <a:ext cx="952010" cy="375251"/>
            <a:chOff x="7316603" y="2829499"/>
            <a:chExt cx="952010" cy="375251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44BD457-E0EB-1E44-8EA9-9FD589363E56}"/>
                </a:ext>
              </a:extLst>
            </p:cNvPr>
            <p:cNvSpPr/>
            <p:nvPr/>
          </p:nvSpPr>
          <p:spPr>
            <a:xfrm>
              <a:off x="7359095" y="2829499"/>
              <a:ext cx="867027" cy="36933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BB5F57A-6CA2-6045-A2F7-CCFB6825A5D4}"/>
                </a:ext>
              </a:extLst>
            </p:cNvPr>
            <p:cNvSpPr txBox="1"/>
            <p:nvPr/>
          </p:nvSpPr>
          <p:spPr>
            <a:xfrm>
              <a:off x="7316603" y="2835418"/>
              <a:ext cx="9520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</a:rPr>
                <a:t>Building</a:t>
              </a:r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3A7CADE-A747-3A4A-B91B-CF67FF569132}"/>
              </a:ext>
            </a:extLst>
          </p:cNvPr>
          <p:cNvGrpSpPr/>
          <p:nvPr/>
        </p:nvGrpSpPr>
        <p:grpSpPr>
          <a:xfrm>
            <a:off x="7989802" y="3427480"/>
            <a:ext cx="952010" cy="375251"/>
            <a:chOff x="8319374" y="2829499"/>
            <a:chExt cx="952010" cy="375251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B9CFA666-07D7-3B41-8025-385A25217D40}"/>
                </a:ext>
              </a:extLst>
            </p:cNvPr>
            <p:cNvSpPr/>
            <p:nvPr/>
          </p:nvSpPr>
          <p:spPr>
            <a:xfrm>
              <a:off x="8361866" y="2829499"/>
              <a:ext cx="867027" cy="36933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479CD4-296D-E84F-A97F-DBDD6868F26F}"/>
                </a:ext>
              </a:extLst>
            </p:cNvPr>
            <p:cNvSpPr txBox="1"/>
            <p:nvPr/>
          </p:nvSpPr>
          <p:spPr>
            <a:xfrm>
              <a:off x="8319374" y="2835418"/>
              <a:ext cx="9520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</a:rPr>
                <a:t>Building</a:t>
              </a:r>
              <a:endParaRPr lang="en-US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6BC59AF-BEAE-FE49-8AEF-CABB422E7F14}"/>
              </a:ext>
            </a:extLst>
          </p:cNvPr>
          <p:cNvGrpSpPr/>
          <p:nvPr/>
        </p:nvGrpSpPr>
        <p:grpSpPr>
          <a:xfrm>
            <a:off x="8987757" y="3419109"/>
            <a:ext cx="952010" cy="375251"/>
            <a:chOff x="9317329" y="2821128"/>
            <a:chExt cx="952010" cy="375251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C936DAA9-6748-6242-981A-EAC5636C519D}"/>
                </a:ext>
              </a:extLst>
            </p:cNvPr>
            <p:cNvSpPr/>
            <p:nvPr/>
          </p:nvSpPr>
          <p:spPr>
            <a:xfrm>
              <a:off x="9359821" y="2821128"/>
              <a:ext cx="867027" cy="36933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E746F1-183D-274A-946E-34398A19B350}"/>
                </a:ext>
              </a:extLst>
            </p:cNvPr>
            <p:cNvSpPr txBox="1"/>
            <p:nvPr/>
          </p:nvSpPr>
          <p:spPr>
            <a:xfrm>
              <a:off x="9317329" y="2827047"/>
              <a:ext cx="9520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</a:rPr>
                <a:t>Building</a:t>
              </a:r>
              <a:endParaRPr lang="en-US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858FE21-9A80-814E-84DC-BB393333A644}"/>
              </a:ext>
            </a:extLst>
          </p:cNvPr>
          <p:cNvGrpSpPr/>
          <p:nvPr/>
        </p:nvGrpSpPr>
        <p:grpSpPr>
          <a:xfrm>
            <a:off x="9990528" y="3419109"/>
            <a:ext cx="952010" cy="375251"/>
            <a:chOff x="10277609" y="2810880"/>
            <a:chExt cx="952010" cy="375251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6BA4FD7B-11E4-F142-A7F5-F3874B88D0AC}"/>
                </a:ext>
              </a:extLst>
            </p:cNvPr>
            <p:cNvSpPr/>
            <p:nvPr/>
          </p:nvSpPr>
          <p:spPr>
            <a:xfrm>
              <a:off x="10320101" y="2810880"/>
              <a:ext cx="867027" cy="36933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D0FD08F-CFBD-454E-8E45-A0271A4FC2DA}"/>
                </a:ext>
              </a:extLst>
            </p:cNvPr>
            <p:cNvSpPr txBox="1"/>
            <p:nvPr/>
          </p:nvSpPr>
          <p:spPr>
            <a:xfrm>
              <a:off x="10277609" y="2816799"/>
              <a:ext cx="9520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</a:rPr>
                <a:t>Building</a:t>
              </a:r>
              <a:endParaRPr lang="en-US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3F2BC40-9BF3-C949-85F0-29806E58CED5}"/>
              </a:ext>
            </a:extLst>
          </p:cNvPr>
          <p:cNvGrpSpPr/>
          <p:nvPr/>
        </p:nvGrpSpPr>
        <p:grpSpPr>
          <a:xfrm>
            <a:off x="5681933" y="1754518"/>
            <a:ext cx="1188450" cy="987092"/>
            <a:chOff x="6011505" y="1156537"/>
            <a:chExt cx="1188450" cy="98709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F75DBB0E-E042-304E-AC93-033FD8160017}"/>
                </a:ext>
              </a:extLst>
            </p:cNvPr>
            <p:cNvGrpSpPr/>
            <p:nvPr/>
          </p:nvGrpSpPr>
          <p:grpSpPr>
            <a:xfrm>
              <a:off x="6011505" y="1184633"/>
              <a:ext cx="796168" cy="958996"/>
              <a:chOff x="4976857" y="384758"/>
              <a:chExt cx="1091624" cy="1031986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6C793AEB-7EC4-B84E-884D-147E0D370391}"/>
                  </a:ext>
                </a:extLst>
              </p:cNvPr>
              <p:cNvSpPr/>
              <p:nvPr/>
            </p:nvSpPr>
            <p:spPr>
              <a:xfrm>
                <a:off x="5586457" y="994358"/>
                <a:ext cx="329624" cy="26998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74BD7F5C-CDBB-A248-A193-5F3076AF66FF}"/>
                  </a:ext>
                </a:extLst>
              </p:cNvPr>
              <p:cNvGrpSpPr/>
              <p:nvPr/>
            </p:nvGrpSpPr>
            <p:grpSpPr>
              <a:xfrm>
                <a:off x="4976857" y="384758"/>
                <a:ext cx="1091624" cy="1031986"/>
                <a:chOff x="4976857" y="384758"/>
                <a:chExt cx="1091624" cy="1031986"/>
              </a:xfrm>
            </p:grpSpPr>
            <p:sp>
              <p:nvSpPr>
                <p:cNvPr id="104" name="Rounded Rectangle 103">
                  <a:extLst>
                    <a:ext uri="{FF2B5EF4-FFF2-40B4-BE49-F238E27FC236}">
                      <a16:creationId xmlns:a16="http://schemas.microsoft.com/office/drawing/2014/main" id="{B58146A9-C57E-1D43-822B-863C38BD33A0}"/>
                    </a:ext>
                  </a:extLst>
                </p:cNvPr>
                <p:cNvSpPr/>
                <p:nvPr/>
              </p:nvSpPr>
              <p:spPr>
                <a:xfrm>
                  <a:off x="4976857" y="384758"/>
                  <a:ext cx="329624" cy="26998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ADEB552B-10F3-124D-89C0-DE7D061A1A28}"/>
                    </a:ext>
                  </a:extLst>
                </p:cNvPr>
                <p:cNvSpPr/>
                <p:nvPr/>
              </p:nvSpPr>
              <p:spPr>
                <a:xfrm>
                  <a:off x="5129257" y="537158"/>
                  <a:ext cx="329624" cy="26998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93DDB5F3-1C63-C842-B196-971E534B46AC}"/>
                    </a:ext>
                  </a:extLst>
                </p:cNvPr>
                <p:cNvSpPr/>
                <p:nvPr/>
              </p:nvSpPr>
              <p:spPr>
                <a:xfrm>
                  <a:off x="5281657" y="689558"/>
                  <a:ext cx="329624" cy="26998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Rounded Rectangle 106">
                  <a:extLst>
                    <a:ext uri="{FF2B5EF4-FFF2-40B4-BE49-F238E27FC236}">
                      <a16:creationId xmlns:a16="http://schemas.microsoft.com/office/drawing/2014/main" id="{8F905EC5-25DC-9A4C-A1AE-206C0E3F795A}"/>
                    </a:ext>
                  </a:extLst>
                </p:cNvPr>
                <p:cNvSpPr/>
                <p:nvPr/>
              </p:nvSpPr>
              <p:spPr>
                <a:xfrm>
                  <a:off x="5434057" y="841958"/>
                  <a:ext cx="329624" cy="26998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Rounded Rectangle 107">
                  <a:extLst>
                    <a:ext uri="{FF2B5EF4-FFF2-40B4-BE49-F238E27FC236}">
                      <a16:creationId xmlns:a16="http://schemas.microsoft.com/office/drawing/2014/main" id="{64824BC6-111D-C24D-8430-290AC13698B7}"/>
                    </a:ext>
                  </a:extLst>
                </p:cNvPr>
                <p:cNvSpPr/>
                <p:nvPr/>
              </p:nvSpPr>
              <p:spPr>
                <a:xfrm>
                  <a:off x="5738857" y="1146758"/>
                  <a:ext cx="329624" cy="26998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8166FD-6D88-8D46-8FCF-936713CBA7B8}"/>
                </a:ext>
              </a:extLst>
            </p:cNvPr>
            <p:cNvGrpSpPr/>
            <p:nvPr/>
          </p:nvGrpSpPr>
          <p:grpSpPr>
            <a:xfrm>
              <a:off x="6196518" y="1164026"/>
              <a:ext cx="796168" cy="958996"/>
              <a:chOff x="4976857" y="384758"/>
              <a:chExt cx="1091624" cy="1031986"/>
            </a:xfrm>
          </p:grpSpPr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3B9ECF47-F4E4-3D44-A993-C40CF1A5C82D}"/>
                  </a:ext>
                </a:extLst>
              </p:cNvPr>
              <p:cNvSpPr/>
              <p:nvPr/>
            </p:nvSpPr>
            <p:spPr>
              <a:xfrm>
                <a:off x="5586457" y="994358"/>
                <a:ext cx="329624" cy="26998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C9D4535-0D8D-8D43-AC05-29AF51A369CB}"/>
                  </a:ext>
                </a:extLst>
              </p:cNvPr>
              <p:cNvGrpSpPr/>
              <p:nvPr/>
            </p:nvGrpSpPr>
            <p:grpSpPr>
              <a:xfrm>
                <a:off x="4976857" y="384758"/>
                <a:ext cx="1091624" cy="1031986"/>
                <a:chOff x="4976857" y="384758"/>
                <a:chExt cx="1091624" cy="1031986"/>
              </a:xfrm>
            </p:grpSpPr>
            <p:sp>
              <p:nvSpPr>
                <p:cNvPr id="97" name="Rounded Rectangle 96">
                  <a:extLst>
                    <a:ext uri="{FF2B5EF4-FFF2-40B4-BE49-F238E27FC236}">
                      <a16:creationId xmlns:a16="http://schemas.microsoft.com/office/drawing/2014/main" id="{28985A0D-69EE-9B4D-9FB7-E0E43CD05508}"/>
                    </a:ext>
                  </a:extLst>
                </p:cNvPr>
                <p:cNvSpPr/>
                <p:nvPr/>
              </p:nvSpPr>
              <p:spPr>
                <a:xfrm>
                  <a:off x="4976857" y="384758"/>
                  <a:ext cx="329624" cy="26998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98263C4E-71F2-2544-8F8E-74889FFE6EB6}"/>
                    </a:ext>
                  </a:extLst>
                </p:cNvPr>
                <p:cNvSpPr/>
                <p:nvPr/>
              </p:nvSpPr>
              <p:spPr>
                <a:xfrm>
                  <a:off x="5129257" y="537158"/>
                  <a:ext cx="329624" cy="26998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Rounded Rectangle 98">
                  <a:extLst>
                    <a:ext uri="{FF2B5EF4-FFF2-40B4-BE49-F238E27FC236}">
                      <a16:creationId xmlns:a16="http://schemas.microsoft.com/office/drawing/2014/main" id="{BA49E206-71B7-654B-87A2-FC425B463A0B}"/>
                    </a:ext>
                  </a:extLst>
                </p:cNvPr>
                <p:cNvSpPr/>
                <p:nvPr/>
              </p:nvSpPr>
              <p:spPr>
                <a:xfrm>
                  <a:off x="5281657" y="689558"/>
                  <a:ext cx="329624" cy="26998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ounded Rectangle 99">
                  <a:extLst>
                    <a:ext uri="{FF2B5EF4-FFF2-40B4-BE49-F238E27FC236}">
                      <a16:creationId xmlns:a16="http://schemas.microsoft.com/office/drawing/2014/main" id="{AEA65A0D-380E-E44A-B4AA-ABCF9E526A0D}"/>
                    </a:ext>
                  </a:extLst>
                </p:cNvPr>
                <p:cNvSpPr/>
                <p:nvPr/>
              </p:nvSpPr>
              <p:spPr>
                <a:xfrm>
                  <a:off x="5434057" y="841958"/>
                  <a:ext cx="329624" cy="26998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" name="Rounded Rectangle 100">
                  <a:extLst>
                    <a:ext uri="{FF2B5EF4-FFF2-40B4-BE49-F238E27FC236}">
                      <a16:creationId xmlns:a16="http://schemas.microsoft.com/office/drawing/2014/main" id="{364EC3E1-43DF-DC4C-9017-6E34F14170E3}"/>
                    </a:ext>
                  </a:extLst>
                </p:cNvPr>
                <p:cNvSpPr/>
                <p:nvPr/>
              </p:nvSpPr>
              <p:spPr>
                <a:xfrm>
                  <a:off x="5738857" y="1146758"/>
                  <a:ext cx="329624" cy="26998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83E9764-DFB1-314A-98C6-F45B090A1D0E}"/>
                </a:ext>
              </a:extLst>
            </p:cNvPr>
            <p:cNvGrpSpPr/>
            <p:nvPr/>
          </p:nvGrpSpPr>
          <p:grpSpPr>
            <a:xfrm>
              <a:off x="6403787" y="1156537"/>
              <a:ext cx="796168" cy="958996"/>
              <a:chOff x="4976857" y="384758"/>
              <a:chExt cx="1091624" cy="1031986"/>
            </a:xfrm>
          </p:grpSpPr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D286E442-2391-754E-9454-D9EA14287335}"/>
                  </a:ext>
                </a:extLst>
              </p:cNvPr>
              <p:cNvSpPr/>
              <p:nvPr/>
            </p:nvSpPr>
            <p:spPr>
              <a:xfrm>
                <a:off x="5586457" y="994358"/>
                <a:ext cx="329624" cy="26998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C99E656F-D17F-EA44-A34C-CDD026B25089}"/>
                  </a:ext>
                </a:extLst>
              </p:cNvPr>
              <p:cNvGrpSpPr/>
              <p:nvPr/>
            </p:nvGrpSpPr>
            <p:grpSpPr>
              <a:xfrm>
                <a:off x="4976857" y="384758"/>
                <a:ext cx="1091624" cy="1031986"/>
                <a:chOff x="4976857" y="384758"/>
                <a:chExt cx="1091624" cy="1031986"/>
              </a:xfrm>
            </p:grpSpPr>
            <p:sp>
              <p:nvSpPr>
                <p:cNvPr id="90" name="Rounded Rectangle 89">
                  <a:extLst>
                    <a:ext uri="{FF2B5EF4-FFF2-40B4-BE49-F238E27FC236}">
                      <a16:creationId xmlns:a16="http://schemas.microsoft.com/office/drawing/2014/main" id="{0F760EDC-BFA9-D54F-90C0-B368F91F051B}"/>
                    </a:ext>
                  </a:extLst>
                </p:cNvPr>
                <p:cNvSpPr/>
                <p:nvPr/>
              </p:nvSpPr>
              <p:spPr>
                <a:xfrm>
                  <a:off x="4976857" y="384758"/>
                  <a:ext cx="329624" cy="26998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BA112C7E-6462-7B4D-A78A-67BCFE2DD26E}"/>
                    </a:ext>
                  </a:extLst>
                </p:cNvPr>
                <p:cNvSpPr/>
                <p:nvPr/>
              </p:nvSpPr>
              <p:spPr>
                <a:xfrm>
                  <a:off x="5129257" y="537158"/>
                  <a:ext cx="329624" cy="26998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ounded Rectangle 91">
                  <a:extLst>
                    <a:ext uri="{FF2B5EF4-FFF2-40B4-BE49-F238E27FC236}">
                      <a16:creationId xmlns:a16="http://schemas.microsoft.com/office/drawing/2014/main" id="{F8F8BE85-7F01-6748-99AB-369E82DD940B}"/>
                    </a:ext>
                  </a:extLst>
                </p:cNvPr>
                <p:cNvSpPr/>
                <p:nvPr/>
              </p:nvSpPr>
              <p:spPr>
                <a:xfrm>
                  <a:off x="5281657" y="689558"/>
                  <a:ext cx="329624" cy="26998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" name="Rounded Rectangle 92">
                  <a:extLst>
                    <a:ext uri="{FF2B5EF4-FFF2-40B4-BE49-F238E27FC236}">
                      <a16:creationId xmlns:a16="http://schemas.microsoft.com/office/drawing/2014/main" id="{53810F7F-4DE3-C649-973A-E0B78E3722F2}"/>
                    </a:ext>
                  </a:extLst>
                </p:cNvPr>
                <p:cNvSpPr/>
                <p:nvPr/>
              </p:nvSpPr>
              <p:spPr>
                <a:xfrm>
                  <a:off x="5434057" y="841958"/>
                  <a:ext cx="329624" cy="26998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4" name="Rounded Rectangle 93">
                  <a:extLst>
                    <a:ext uri="{FF2B5EF4-FFF2-40B4-BE49-F238E27FC236}">
                      <a16:creationId xmlns:a16="http://schemas.microsoft.com/office/drawing/2014/main" id="{F17BA4D6-8908-5240-9009-90244869216E}"/>
                    </a:ext>
                  </a:extLst>
                </p:cNvPr>
                <p:cNvSpPr/>
                <p:nvPr/>
              </p:nvSpPr>
              <p:spPr>
                <a:xfrm>
                  <a:off x="5738857" y="1146758"/>
                  <a:ext cx="329624" cy="26998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788EC22-4757-E141-B9A3-CF702306C480}"/>
              </a:ext>
            </a:extLst>
          </p:cNvPr>
          <p:cNvSpPr/>
          <p:nvPr/>
        </p:nvSpPr>
        <p:spPr>
          <a:xfrm>
            <a:off x="5732904" y="2025145"/>
            <a:ext cx="112184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 cells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90F2239-1816-834F-9CDD-C52B65A9E63E}"/>
              </a:ext>
            </a:extLst>
          </p:cNvPr>
          <p:cNvSpPr txBox="1"/>
          <p:nvPr/>
        </p:nvSpPr>
        <p:spPr>
          <a:xfrm>
            <a:off x="643466" y="6186316"/>
            <a:ext cx="6097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Figure. Google Cloud region services and Borg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52750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8B5D7A3-926F-444D-A724-ACB8A096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69" y="0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About Borg Scheduler</a:t>
            </a:r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98F9C5A7-1A8A-5040-8676-2B5286AF9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6380" y="1688192"/>
            <a:ext cx="4995608" cy="467089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74234F0-C33D-2E4D-B5E9-78721022C7EC}"/>
              </a:ext>
            </a:extLst>
          </p:cNvPr>
          <p:cNvSpPr/>
          <p:nvPr/>
        </p:nvSpPr>
        <p:spPr>
          <a:xfrm>
            <a:off x="2711390" y="1203445"/>
            <a:ext cx="1308464" cy="7398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  <a:p>
            <a:pPr algn="ctr"/>
            <a:r>
              <a:rPr lang="en-US" dirty="0"/>
              <a:t>Job</a:t>
            </a:r>
          </a:p>
          <a:p>
            <a:pPr algn="ctr"/>
            <a:r>
              <a:rPr lang="en-US" dirty="0"/>
              <a:t>(binary)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FFF97167-3260-5D46-BBCE-3C3EA0CB9D95}"/>
              </a:ext>
            </a:extLst>
          </p:cNvPr>
          <p:cNvCxnSpPr>
            <a:cxnSpLocks/>
            <a:stCxn id="2" idx="4"/>
          </p:cNvCxnSpPr>
          <p:nvPr/>
        </p:nvCxnSpPr>
        <p:spPr>
          <a:xfrm rot="16200000" flipH="1">
            <a:off x="3681306" y="1627602"/>
            <a:ext cx="178676" cy="810044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456CCDC5-D147-EC4B-A425-558833F1805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82614" y="2675697"/>
            <a:ext cx="1150755" cy="95290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FA599BC9-CFF7-AD45-BEE2-82D7AE733E65}"/>
              </a:ext>
            </a:extLst>
          </p:cNvPr>
          <p:cNvSpPr/>
          <p:nvPr/>
        </p:nvSpPr>
        <p:spPr>
          <a:xfrm>
            <a:off x="5081536" y="3566514"/>
            <a:ext cx="772591" cy="2627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4AC56254-0423-CF44-A581-96D71ADDC4CE}"/>
              </a:ext>
            </a:extLst>
          </p:cNvPr>
          <p:cNvCxnSpPr>
            <a:cxnSpLocks/>
          </p:cNvCxnSpPr>
          <p:nvPr/>
        </p:nvCxnSpPr>
        <p:spPr>
          <a:xfrm rot="5400000">
            <a:off x="5246360" y="4325536"/>
            <a:ext cx="1260136" cy="316033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0A66C88-EBE6-B542-A6A7-5FC1785D0133}"/>
              </a:ext>
            </a:extLst>
          </p:cNvPr>
          <p:cNvSpPr/>
          <p:nvPr/>
        </p:nvSpPr>
        <p:spPr>
          <a:xfrm>
            <a:off x="4017381" y="3930515"/>
            <a:ext cx="1532837" cy="441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Autopilot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07CF3D-8148-FD41-99CE-4591BB57B817}"/>
              </a:ext>
            </a:extLst>
          </p:cNvPr>
          <p:cNvSpPr txBox="1"/>
          <p:nvPr/>
        </p:nvSpPr>
        <p:spPr>
          <a:xfrm>
            <a:off x="1062176" y="6102343"/>
            <a:ext cx="6097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Figure. Borg scheduling process </a:t>
            </a:r>
          </a:p>
        </p:txBody>
      </p:sp>
    </p:spTree>
    <p:extLst>
      <p:ext uri="{BB962C8B-B14F-4D97-AF65-F5344CB8AC3E}">
        <p14:creationId xmlns:p14="http://schemas.microsoft.com/office/powerpoint/2010/main" val="1004606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98B74C8-476B-470B-B605-596B62CAC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05013"/>
            <a:ext cx="4194412" cy="359924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Borg job scheduling information from 8 different Google Borg cells for the month of May 2019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1000X  larger than </a:t>
            </a:r>
            <a:r>
              <a:rPr lang="en-US" sz="1800" b="1" dirty="0"/>
              <a:t>Trace V2 </a:t>
            </a:r>
            <a:r>
              <a:rPr lang="en-US" sz="1800" dirty="0"/>
              <a:t>in 2011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Each cell contains an average of </a:t>
            </a:r>
            <a:r>
              <a:rPr lang="en-US" sz="1800" b="1" dirty="0"/>
              <a:t>350 GiB </a:t>
            </a:r>
            <a:r>
              <a:rPr lang="en-US" sz="1800" dirty="0"/>
              <a:t>of compressed data stored in Big Query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Internal variation exists on cells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Expect sample’s discrepancy tolerated by tremendous size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50689FBD-B908-1646-8F24-F2B239082F97}"/>
              </a:ext>
            </a:extLst>
          </p:cNvPr>
          <p:cNvSpPr>
            <a:spLocks noGrp="1"/>
          </p:cNvSpPr>
          <p:nvPr/>
        </p:nvSpPr>
        <p:spPr>
          <a:xfrm>
            <a:off x="609600" y="160330"/>
            <a:ext cx="768773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About Borg Trace V3</a:t>
            </a:r>
          </a:p>
        </p:txBody>
      </p:sp>
      <p:pic>
        <p:nvPicPr>
          <p:cNvPr id="1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DE53770D-3A2E-724C-8A7A-F7A5511F6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679" y="1171075"/>
            <a:ext cx="6134629" cy="2385490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Content Placeholder 10" descr="Figure . Average Allocation (as a fraction of cell capacity across the entire trace duration) by tier&#10;">
            <a:extLst>
              <a:ext uri="{FF2B5EF4-FFF2-40B4-BE49-F238E27FC236}">
                <a16:creationId xmlns:a16="http://schemas.microsoft.com/office/drawing/2014/main" id="{EA026942-1E54-7A49-8D5E-DAEDEC09909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78" y="3644544"/>
            <a:ext cx="6134630" cy="24816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68C803-3D84-5A41-818C-81D6B227620C}"/>
              </a:ext>
            </a:extLst>
          </p:cNvPr>
          <p:cNvSpPr txBox="1"/>
          <p:nvPr/>
        </p:nvSpPr>
        <p:spPr>
          <a:xfrm>
            <a:off x="2133840" y="5359170"/>
            <a:ext cx="29258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Figure. Average </a:t>
            </a:r>
            <a:r>
              <a:rPr lang="en-US" sz="1600" b="1" dirty="0"/>
              <a:t>utilization </a:t>
            </a:r>
            <a:r>
              <a:rPr lang="en-US" sz="1600" dirty="0"/>
              <a:t>(Top) &amp; </a:t>
            </a:r>
            <a:r>
              <a:rPr lang="en-US" sz="1600" b="1" dirty="0"/>
              <a:t>Allocation</a:t>
            </a:r>
            <a:r>
              <a:rPr lang="en-US" sz="1600" dirty="0"/>
              <a:t> (Bottom) as a fraction of cell capacity across the entire trace duration by tier</a:t>
            </a:r>
          </a:p>
        </p:txBody>
      </p:sp>
    </p:spTree>
    <p:extLst>
      <p:ext uri="{BB962C8B-B14F-4D97-AF65-F5344CB8AC3E}">
        <p14:creationId xmlns:p14="http://schemas.microsoft.com/office/powerpoint/2010/main" val="162003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5455-D639-D94A-B230-981CA26A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Cells’ Capacity Overview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6EE9DD-CB0C-FA49-ABF0-D93FE093F7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2405090"/>
            <a:ext cx="5384800" cy="360992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FB2131-7D9E-2B40-8779-BE768C00C0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2401870"/>
            <a:ext cx="5384800" cy="361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5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5CD8-74FB-D44B-8DCB-7E5F8B2E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Addressed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C66E3F-67FE-D34A-A8A2-00449C64C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741493"/>
            <a:ext cx="4996923" cy="576262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What questions can be answered?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A20693-BF09-B847-B1A4-9D7DBD1D9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54175"/>
            <a:ext cx="5386917" cy="639763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What is observed?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92B9B9-A0B3-0948-B876-FF8E65B53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17755"/>
            <a:ext cx="4996923" cy="400115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900" b="1" dirty="0"/>
              <a:t>1% of jobs (the “hog”) </a:t>
            </a:r>
            <a:r>
              <a:rPr lang="en-US" sz="2900" dirty="0"/>
              <a:t>consumes 99% resources, while </a:t>
            </a:r>
            <a:r>
              <a:rPr lang="en-US" sz="2900" b="1" dirty="0"/>
              <a:t>99% of jobs (the “mice”) </a:t>
            </a:r>
            <a:r>
              <a:rPr lang="en-US" sz="2900" dirty="0"/>
              <a:t>consumes 1% only</a:t>
            </a:r>
          </a:p>
          <a:p>
            <a:pPr>
              <a:lnSpc>
                <a:spcPct val="120000"/>
              </a:lnSpc>
            </a:pPr>
            <a:r>
              <a:rPr lang="en-US" sz="2900" dirty="0"/>
              <a:t>Major implications on scheduler design: </a:t>
            </a:r>
          </a:p>
          <a:p>
            <a:pPr lvl="1">
              <a:lnSpc>
                <a:spcPct val="120000"/>
              </a:lnSpc>
            </a:pPr>
            <a:r>
              <a:rPr lang="en-US" sz="2500" dirty="0"/>
              <a:t>care is needed to insulate the bottom 99 % from top 1 % to keep queueing times under control </a:t>
            </a:r>
          </a:p>
          <a:p>
            <a:pPr>
              <a:lnSpc>
                <a:spcPct val="120000"/>
              </a:lnSpc>
            </a:pPr>
            <a:r>
              <a:rPr lang="en-US" sz="2900" dirty="0"/>
              <a:t>Both compute and memory consumption follow power-law Pareto distributions with very heavy tail</a:t>
            </a:r>
          </a:p>
          <a:p>
            <a:pPr>
              <a:lnSpc>
                <a:spcPct val="120000"/>
              </a:lnSpc>
            </a:pPr>
            <a:r>
              <a:rPr lang="en-US" sz="2900" dirty="0"/>
              <a:t>High degree </a:t>
            </a:r>
            <a:r>
              <a:rPr lang="en-US" sz="2900" b="1" dirty="0"/>
              <a:t>of heterogeneity and dynamism </a:t>
            </a:r>
            <a:r>
              <a:rPr lang="en-US" sz="2900" dirty="0"/>
              <a:t>in the workloads cause difficulty to achieve accurate visibility into future resource demands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7E000A-1A5D-6749-9E62-AF5D9A73AB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317755"/>
            <a:ext cx="5389033" cy="357354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900" dirty="0"/>
              <a:t>Is the insulation of mice and hog categorization intuitive and necessary? </a:t>
            </a:r>
          </a:p>
          <a:p>
            <a:pPr>
              <a:lnSpc>
                <a:spcPct val="120000"/>
              </a:lnSpc>
            </a:pPr>
            <a:r>
              <a:rPr lang="en-US" sz="2900" dirty="0"/>
              <a:t>Do we need more label to separate major workloads?</a:t>
            </a:r>
          </a:p>
          <a:p>
            <a:pPr>
              <a:lnSpc>
                <a:spcPct val="120000"/>
              </a:lnSpc>
            </a:pPr>
            <a:r>
              <a:rPr lang="en-US" sz="2900" dirty="0"/>
              <a:t>How to make accurate prediction in degree of heterogeneity and dynamism in the workloads?</a:t>
            </a:r>
          </a:p>
          <a:p>
            <a:pPr>
              <a:lnSpc>
                <a:spcPct val="120000"/>
              </a:lnSpc>
            </a:pPr>
            <a:r>
              <a:rPr lang="en-US" sz="2900" dirty="0"/>
              <a:t>Can categorization help with resource prediction?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6113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8B5D7A3-926F-444D-A724-ACB8A096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69" y="0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Process Pipeline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07CF3D-8148-FD41-99CE-4591BB57B817}"/>
              </a:ext>
            </a:extLst>
          </p:cNvPr>
          <p:cNvSpPr txBox="1"/>
          <p:nvPr/>
        </p:nvSpPr>
        <p:spPr>
          <a:xfrm>
            <a:off x="1646785" y="5907401"/>
            <a:ext cx="6097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Figure. An overview of data process pipeline </a:t>
            </a:r>
          </a:p>
        </p:txBody>
      </p:sp>
      <p:pic>
        <p:nvPicPr>
          <p:cNvPr id="21" name="Content Placeholder 20" descr="Diagram, schematic&#10;&#10;Description automatically generated">
            <a:extLst>
              <a:ext uri="{FF2B5EF4-FFF2-40B4-BE49-F238E27FC236}">
                <a16:creationId xmlns:a16="http://schemas.microsoft.com/office/drawing/2014/main" id="{C09FFE4E-1C20-1541-A44B-A8BFBF0F4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0022" y="1629331"/>
            <a:ext cx="6927028" cy="4278069"/>
          </a:xfr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203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</TotalTime>
  <Words>831</Words>
  <Application>Microsoft Macintosh PowerPoint</Application>
  <PresentationFormat>Widescreen</PresentationFormat>
  <Paragraphs>120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Georgia</vt:lpstr>
      <vt:lpstr>Office Theme</vt:lpstr>
      <vt:lpstr>AN ANALYSIS ON IMBALANCE WORKLOAD PATTERN IN THE CLOUD CLUSTER TRACE </vt:lpstr>
      <vt:lpstr>Cloud Services Study</vt:lpstr>
      <vt:lpstr>When the users submit a job request</vt:lpstr>
      <vt:lpstr>About Borg Infrastructure</vt:lpstr>
      <vt:lpstr>About Borg Scheduler</vt:lpstr>
      <vt:lpstr>PowerPoint Presentation</vt:lpstr>
      <vt:lpstr>8 Cells’ Capacity Overview</vt:lpstr>
      <vt:lpstr>Problem Addressed</vt:lpstr>
      <vt:lpstr>Data Process Pipeline</vt:lpstr>
      <vt:lpstr>Sample Data Overview</vt:lpstr>
      <vt:lpstr>About Sample Data</vt:lpstr>
      <vt:lpstr>Conclusion &amp; Experiments</vt:lpstr>
      <vt:lpstr>Cluster Analysis</vt:lpstr>
      <vt:lpstr>Regression Prediction Analysis</vt:lpstr>
      <vt:lpstr>Autopilot Prediction</vt:lpstr>
      <vt:lpstr>“Thank Y’all!”</vt:lpstr>
    </vt:vector>
  </TitlesOfParts>
  <Company>Texas A&amp;M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Larua Root</dc:creator>
  <cp:lastModifiedBy>Kang, Zengxiaoran</cp:lastModifiedBy>
  <cp:revision>66</cp:revision>
  <dcterms:created xsi:type="dcterms:W3CDTF">2017-04-06T15:59:40Z</dcterms:created>
  <dcterms:modified xsi:type="dcterms:W3CDTF">2022-02-16T05:43:20Z</dcterms:modified>
</cp:coreProperties>
</file>